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17" autoAdjust="0"/>
    <p:restoredTop sz="94660"/>
  </p:normalViewPr>
  <p:slideViewPr>
    <p:cSldViewPr snapToGrid="0">
      <p:cViewPr varScale="1">
        <p:scale>
          <a:sx n="92" d="100"/>
          <a:sy n="92" d="100"/>
        </p:scale>
        <p:origin x="5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20909907-4237-4669-A2AE-F8B54B023785}" type="datetimeFigureOut">
              <a:rPr lang="es-CO" smtClean="0"/>
              <a:t>12/03/2014</a:t>
            </a:fld>
            <a:endParaRPr lang="es-CO"/>
          </a:p>
        </p:txBody>
      </p:sp>
      <p:sp>
        <p:nvSpPr>
          <p:cNvPr id="5" name="Footer Placeholder 4"/>
          <p:cNvSpPr>
            <a:spLocks noGrp="1"/>
          </p:cNvSpPr>
          <p:nvPr>
            <p:ph type="ftr" sz="quarter" idx="11"/>
          </p:nvPr>
        </p:nvSpPr>
        <p:spPr>
          <a:xfrm>
            <a:off x="1876424" y="5410201"/>
            <a:ext cx="5124886" cy="365125"/>
          </a:xfrm>
        </p:spPr>
        <p:txBody>
          <a:bodyPr/>
          <a:lstStyle/>
          <a:p>
            <a:endParaRPr lang="es-CO"/>
          </a:p>
        </p:txBody>
      </p:sp>
      <p:sp>
        <p:nvSpPr>
          <p:cNvPr id="6" name="Slide Number Placeholder 5"/>
          <p:cNvSpPr>
            <a:spLocks noGrp="1"/>
          </p:cNvSpPr>
          <p:nvPr>
            <p:ph type="sldNum" sz="quarter" idx="12"/>
          </p:nvPr>
        </p:nvSpPr>
        <p:spPr>
          <a:xfrm>
            <a:off x="9896911" y="5410199"/>
            <a:ext cx="771089" cy="365125"/>
          </a:xfrm>
        </p:spPr>
        <p:txBody>
          <a:bodyPr/>
          <a:lstStyle/>
          <a:p>
            <a:fld id="{8ECBBBC1-4AFC-453E-97BD-B682BA8C05DD}" type="slidenum">
              <a:rPr lang="es-CO" smtClean="0"/>
              <a:t>‹Nº›</a:t>
            </a:fld>
            <a:endParaRPr lang="es-CO"/>
          </a:p>
        </p:txBody>
      </p:sp>
    </p:spTree>
    <p:extLst>
      <p:ext uri="{BB962C8B-B14F-4D97-AF65-F5344CB8AC3E}">
        <p14:creationId xmlns:p14="http://schemas.microsoft.com/office/powerpoint/2010/main" val="3194414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0909907-4237-4669-A2AE-F8B54B023785}" type="datetimeFigureOut">
              <a:rPr lang="es-CO" smtClean="0"/>
              <a:t>12/03/2014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ECBBBC1-4AFC-453E-97BD-B682BA8C05DD}" type="slidenum">
              <a:rPr lang="es-CO" smtClean="0"/>
              <a:t>‹Nº›</a:t>
            </a:fld>
            <a:endParaRPr lang="es-CO"/>
          </a:p>
        </p:txBody>
      </p:sp>
    </p:spTree>
    <p:extLst>
      <p:ext uri="{BB962C8B-B14F-4D97-AF65-F5344CB8AC3E}">
        <p14:creationId xmlns:p14="http://schemas.microsoft.com/office/powerpoint/2010/main" val="1730963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0909907-4237-4669-A2AE-F8B54B023785}" type="datetimeFigureOut">
              <a:rPr lang="es-CO" smtClean="0"/>
              <a:t>12/03/2014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ECBBBC1-4AFC-453E-97BD-B682BA8C05DD}" type="slidenum">
              <a:rPr lang="es-CO" smtClean="0"/>
              <a:t>‹Nº›</a:t>
            </a:fld>
            <a:endParaRPr lang="es-CO"/>
          </a:p>
        </p:txBody>
      </p:sp>
    </p:spTree>
    <p:extLst>
      <p:ext uri="{BB962C8B-B14F-4D97-AF65-F5344CB8AC3E}">
        <p14:creationId xmlns:p14="http://schemas.microsoft.com/office/powerpoint/2010/main" val="1668328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0909907-4237-4669-A2AE-F8B54B023785}" type="datetimeFigureOut">
              <a:rPr lang="es-CO" smtClean="0"/>
              <a:t>12/03/2014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ECBBBC1-4AFC-453E-97BD-B682BA8C05DD}" type="slidenum">
              <a:rPr lang="es-CO" smtClean="0"/>
              <a:t>‹Nº›</a:t>
            </a:fld>
            <a:endParaRPr lang="es-CO"/>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65015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0909907-4237-4669-A2AE-F8B54B023785}" type="datetimeFigureOut">
              <a:rPr lang="es-CO" smtClean="0"/>
              <a:t>12/03/2014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ECBBBC1-4AFC-453E-97BD-B682BA8C05DD}" type="slidenum">
              <a:rPr lang="es-CO" smtClean="0"/>
              <a:t>‹Nº›</a:t>
            </a:fld>
            <a:endParaRPr lang="es-CO"/>
          </a:p>
        </p:txBody>
      </p:sp>
    </p:spTree>
    <p:extLst>
      <p:ext uri="{BB962C8B-B14F-4D97-AF65-F5344CB8AC3E}">
        <p14:creationId xmlns:p14="http://schemas.microsoft.com/office/powerpoint/2010/main" val="130949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20909907-4237-4669-A2AE-F8B54B023785}" type="datetimeFigureOut">
              <a:rPr lang="es-CO" smtClean="0"/>
              <a:t>12/03/2014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8ECBBBC1-4AFC-453E-97BD-B682BA8C05DD}" type="slidenum">
              <a:rPr lang="es-CO" smtClean="0"/>
              <a:t>‹Nº›</a:t>
            </a:fld>
            <a:endParaRPr lang="es-CO"/>
          </a:p>
        </p:txBody>
      </p:sp>
    </p:spTree>
    <p:extLst>
      <p:ext uri="{BB962C8B-B14F-4D97-AF65-F5344CB8AC3E}">
        <p14:creationId xmlns:p14="http://schemas.microsoft.com/office/powerpoint/2010/main" val="2938046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20909907-4237-4669-A2AE-F8B54B023785}" type="datetimeFigureOut">
              <a:rPr lang="es-CO" smtClean="0"/>
              <a:t>12/03/2014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8ECBBBC1-4AFC-453E-97BD-B682BA8C05DD}" type="slidenum">
              <a:rPr lang="es-CO" smtClean="0"/>
              <a:t>‹Nº›</a:t>
            </a:fld>
            <a:endParaRPr lang="es-CO"/>
          </a:p>
        </p:txBody>
      </p:sp>
    </p:spTree>
    <p:extLst>
      <p:ext uri="{BB962C8B-B14F-4D97-AF65-F5344CB8AC3E}">
        <p14:creationId xmlns:p14="http://schemas.microsoft.com/office/powerpoint/2010/main" val="240086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0909907-4237-4669-A2AE-F8B54B023785}" type="datetimeFigureOut">
              <a:rPr lang="es-CO" smtClean="0"/>
              <a:t>12/03/2014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ECBBBC1-4AFC-453E-97BD-B682BA8C05DD}" type="slidenum">
              <a:rPr lang="es-CO" smtClean="0"/>
              <a:t>‹Nº›</a:t>
            </a:fld>
            <a:endParaRPr lang="es-CO"/>
          </a:p>
        </p:txBody>
      </p:sp>
    </p:spTree>
    <p:extLst>
      <p:ext uri="{BB962C8B-B14F-4D97-AF65-F5344CB8AC3E}">
        <p14:creationId xmlns:p14="http://schemas.microsoft.com/office/powerpoint/2010/main" val="3942245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0909907-4237-4669-A2AE-F8B54B023785}" type="datetimeFigureOut">
              <a:rPr lang="es-CO" smtClean="0"/>
              <a:t>12/03/2014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ECBBBC1-4AFC-453E-97BD-B682BA8C05DD}" type="slidenum">
              <a:rPr lang="es-CO" smtClean="0"/>
              <a:t>‹Nº›</a:t>
            </a:fld>
            <a:endParaRPr lang="es-CO"/>
          </a:p>
        </p:txBody>
      </p:sp>
    </p:spTree>
    <p:extLst>
      <p:ext uri="{BB962C8B-B14F-4D97-AF65-F5344CB8AC3E}">
        <p14:creationId xmlns:p14="http://schemas.microsoft.com/office/powerpoint/2010/main" val="673873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0909907-4237-4669-A2AE-F8B54B023785}" type="datetimeFigureOut">
              <a:rPr lang="es-CO" smtClean="0"/>
              <a:t>12/03/2014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ECBBBC1-4AFC-453E-97BD-B682BA8C05DD}" type="slidenum">
              <a:rPr lang="es-CO" smtClean="0"/>
              <a:t>‹Nº›</a:t>
            </a:fld>
            <a:endParaRPr lang="es-CO"/>
          </a:p>
        </p:txBody>
      </p:sp>
    </p:spTree>
    <p:extLst>
      <p:ext uri="{BB962C8B-B14F-4D97-AF65-F5344CB8AC3E}">
        <p14:creationId xmlns:p14="http://schemas.microsoft.com/office/powerpoint/2010/main" val="68730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0909907-4237-4669-A2AE-F8B54B023785}" type="datetimeFigureOut">
              <a:rPr lang="es-CO" smtClean="0"/>
              <a:t>12/03/2014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ECBBBC1-4AFC-453E-97BD-B682BA8C05DD}" type="slidenum">
              <a:rPr lang="es-CO" smtClean="0"/>
              <a:t>‹Nº›</a:t>
            </a:fld>
            <a:endParaRPr lang="es-CO"/>
          </a:p>
        </p:txBody>
      </p:sp>
    </p:spTree>
    <p:extLst>
      <p:ext uri="{BB962C8B-B14F-4D97-AF65-F5344CB8AC3E}">
        <p14:creationId xmlns:p14="http://schemas.microsoft.com/office/powerpoint/2010/main" val="119062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0909907-4237-4669-A2AE-F8B54B023785}" type="datetimeFigureOut">
              <a:rPr lang="es-CO" smtClean="0"/>
              <a:t>12/03/2014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ECBBBC1-4AFC-453E-97BD-B682BA8C05DD}" type="slidenum">
              <a:rPr lang="es-CO" smtClean="0"/>
              <a:t>‹Nº›</a:t>
            </a:fld>
            <a:endParaRPr lang="es-CO"/>
          </a:p>
        </p:txBody>
      </p:sp>
    </p:spTree>
    <p:extLst>
      <p:ext uri="{BB962C8B-B14F-4D97-AF65-F5344CB8AC3E}">
        <p14:creationId xmlns:p14="http://schemas.microsoft.com/office/powerpoint/2010/main" val="1762729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0909907-4237-4669-A2AE-F8B54B023785}" type="datetimeFigureOut">
              <a:rPr lang="es-CO" smtClean="0"/>
              <a:t>12/03/2014</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8ECBBBC1-4AFC-453E-97BD-B682BA8C05DD}" type="slidenum">
              <a:rPr lang="es-CO" smtClean="0"/>
              <a:t>‹Nº›</a:t>
            </a:fld>
            <a:endParaRPr lang="es-CO"/>
          </a:p>
        </p:txBody>
      </p:sp>
    </p:spTree>
    <p:extLst>
      <p:ext uri="{BB962C8B-B14F-4D97-AF65-F5344CB8AC3E}">
        <p14:creationId xmlns:p14="http://schemas.microsoft.com/office/powerpoint/2010/main" val="386947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0909907-4237-4669-A2AE-F8B54B023785}" type="datetimeFigureOut">
              <a:rPr lang="es-CO" smtClean="0"/>
              <a:t>12/03/2014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8ECBBBC1-4AFC-453E-97BD-B682BA8C05DD}" type="slidenum">
              <a:rPr lang="es-CO" smtClean="0"/>
              <a:t>‹Nº›</a:t>
            </a:fld>
            <a:endParaRPr lang="es-CO"/>
          </a:p>
        </p:txBody>
      </p:sp>
    </p:spTree>
    <p:extLst>
      <p:ext uri="{BB962C8B-B14F-4D97-AF65-F5344CB8AC3E}">
        <p14:creationId xmlns:p14="http://schemas.microsoft.com/office/powerpoint/2010/main" val="787634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909907-4237-4669-A2AE-F8B54B023785}" type="datetimeFigureOut">
              <a:rPr lang="es-CO" smtClean="0"/>
              <a:t>12/03/2014</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8ECBBBC1-4AFC-453E-97BD-B682BA8C05DD}" type="slidenum">
              <a:rPr lang="es-CO" smtClean="0"/>
              <a:t>‹Nº›</a:t>
            </a:fld>
            <a:endParaRPr lang="es-CO"/>
          </a:p>
        </p:txBody>
      </p:sp>
    </p:spTree>
    <p:extLst>
      <p:ext uri="{BB962C8B-B14F-4D97-AF65-F5344CB8AC3E}">
        <p14:creationId xmlns:p14="http://schemas.microsoft.com/office/powerpoint/2010/main" val="2784270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0909907-4237-4669-A2AE-F8B54B023785}" type="datetimeFigureOut">
              <a:rPr lang="es-CO" smtClean="0"/>
              <a:t>12/03/2014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ECBBBC1-4AFC-453E-97BD-B682BA8C05DD}" type="slidenum">
              <a:rPr lang="es-CO" smtClean="0"/>
              <a:t>‹Nº›</a:t>
            </a:fld>
            <a:endParaRPr lang="es-CO"/>
          </a:p>
        </p:txBody>
      </p:sp>
    </p:spTree>
    <p:extLst>
      <p:ext uri="{BB962C8B-B14F-4D97-AF65-F5344CB8AC3E}">
        <p14:creationId xmlns:p14="http://schemas.microsoft.com/office/powerpoint/2010/main" val="2045409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0909907-4237-4669-A2AE-F8B54B023785}" type="datetimeFigureOut">
              <a:rPr lang="es-CO" smtClean="0"/>
              <a:t>12/03/2014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ECBBBC1-4AFC-453E-97BD-B682BA8C05DD}" type="slidenum">
              <a:rPr lang="es-CO" smtClean="0"/>
              <a:t>‹Nº›</a:t>
            </a:fld>
            <a:endParaRPr lang="es-CO"/>
          </a:p>
        </p:txBody>
      </p:sp>
    </p:spTree>
    <p:extLst>
      <p:ext uri="{BB962C8B-B14F-4D97-AF65-F5344CB8AC3E}">
        <p14:creationId xmlns:p14="http://schemas.microsoft.com/office/powerpoint/2010/main" val="418241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0909907-4237-4669-A2AE-F8B54B023785}" type="datetimeFigureOut">
              <a:rPr lang="es-CO" smtClean="0"/>
              <a:t>12/03/2014</a:t>
            </a:fld>
            <a:endParaRPr lang="es-CO"/>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ECBBBC1-4AFC-453E-97BD-B682BA8C05DD}" type="slidenum">
              <a:rPr lang="es-CO" smtClean="0"/>
              <a:t>‹Nº›</a:t>
            </a:fld>
            <a:endParaRPr lang="es-CO"/>
          </a:p>
        </p:txBody>
      </p:sp>
    </p:spTree>
    <p:extLst>
      <p:ext uri="{BB962C8B-B14F-4D97-AF65-F5344CB8AC3E}">
        <p14:creationId xmlns:p14="http://schemas.microsoft.com/office/powerpoint/2010/main" val="30533233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elcolombiano.com/BancoConocimiento/O/ocho_menores_que_ingirieron_alcohol_industrial_podrian_perder_la_vision/ocho_menores_que_ingirieron_alcohol_industrial_podrian_perder_la_vision.as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elcolombiano.com/BancoConocimiento/H/habitantes_de_la_calle_estarian_atracando_en_la_regional_amenazando_con_piedras/habitantes_de_la_calle_estarian_atracando_en_la_regional_amenazando_con_piedras.as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eltiempo.com/Multimedia/especiales/conflictoenvenezuela/B"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11505" y="1039236"/>
            <a:ext cx="8791575" cy="2387600"/>
          </a:xfrm>
        </p:spPr>
        <p:txBody>
          <a:bodyPr>
            <a:normAutofit/>
          </a:bodyPr>
          <a:lstStyle/>
          <a:p>
            <a:pPr algn="ctr"/>
            <a:r>
              <a:rPr lang="es-CO" sz="6000" dirty="0" smtClean="0">
                <a:solidFill>
                  <a:schemeClr val="bg1"/>
                </a:solidFill>
                <a:latin typeface="Algerian" panose="04020705040A02060702" pitchFamily="82" charset="0"/>
              </a:rPr>
              <a:t>Niveles básicos de la pirámide invertida</a:t>
            </a:r>
            <a:endParaRPr lang="es-CO" sz="6000" dirty="0">
              <a:solidFill>
                <a:schemeClr val="bg1"/>
              </a:solidFill>
              <a:latin typeface="Algerian" panose="04020705040A02060702" pitchFamily="82" charset="0"/>
            </a:endParaRPr>
          </a:p>
        </p:txBody>
      </p:sp>
      <p:sp>
        <p:nvSpPr>
          <p:cNvPr id="3" name="Subtítulo 2"/>
          <p:cNvSpPr>
            <a:spLocks noGrp="1"/>
          </p:cNvSpPr>
          <p:nvPr>
            <p:ph type="subTitle" idx="1"/>
          </p:nvPr>
        </p:nvSpPr>
        <p:spPr>
          <a:xfrm>
            <a:off x="2219324" y="4225493"/>
            <a:ext cx="8791575" cy="1655762"/>
          </a:xfrm>
        </p:spPr>
        <p:txBody>
          <a:bodyPr/>
          <a:lstStyle/>
          <a:p>
            <a:pPr algn="r"/>
            <a:r>
              <a:rPr lang="es-CO" sz="2400" dirty="0" smtClean="0">
                <a:solidFill>
                  <a:schemeClr val="bg1"/>
                </a:solidFill>
                <a:latin typeface="Arial" panose="020B0604020202020204" pitchFamily="34" charset="0"/>
                <a:cs typeface="Arial" panose="020B0604020202020204" pitchFamily="34" charset="0"/>
              </a:rPr>
              <a:t>Yessica Tatiana González Zabala</a:t>
            </a:r>
          </a:p>
          <a:p>
            <a:pPr algn="r"/>
            <a:r>
              <a:rPr lang="es-CO" sz="2400" dirty="0" smtClean="0">
                <a:solidFill>
                  <a:schemeClr val="bg1"/>
                </a:solidFill>
                <a:latin typeface="Arial" panose="020B0604020202020204" pitchFamily="34" charset="0"/>
                <a:cs typeface="Arial" panose="020B0604020202020204" pitchFamily="34" charset="0"/>
              </a:rPr>
              <a:t>Ana maría Suárez Gómez</a:t>
            </a:r>
          </a:p>
          <a:p>
            <a:endParaRPr lang="es-CO" dirty="0"/>
          </a:p>
        </p:txBody>
      </p:sp>
    </p:spTree>
    <p:extLst>
      <p:ext uri="{BB962C8B-B14F-4D97-AF65-F5344CB8AC3E}">
        <p14:creationId xmlns:p14="http://schemas.microsoft.com/office/powerpoint/2010/main" val="3521568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7269" y="421091"/>
            <a:ext cx="9905998" cy="1478570"/>
          </a:xfrm>
        </p:spPr>
        <p:txBody>
          <a:bodyPr/>
          <a:lstStyle/>
          <a:p>
            <a:pPr algn="ctr"/>
            <a:r>
              <a:rPr lang="es-CO" dirty="0" smtClean="0">
                <a:solidFill>
                  <a:schemeClr val="bg1"/>
                </a:solidFill>
                <a:latin typeface="Algerian" panose="04020705040A02060702" pitchFamily="82" charset="0"/>
              </a:rPr>
              <a:t>Texto lineal colocado en una misma pagina</a:t>
            </a:r>
            <a:endParaRPr lang="es-CO" dirty="0">
              <a:solidFill>
                <a:schemeClr val="bg1"/>
              </a:solidFill>
              <a:latin typeface="Algerian" panose="04020705040A02060702" pitchFamily="82" charset="0"/>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26550" y="1899661"/>
            <a:ext cx="3387435" cy="372206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40285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1709160"/>
            <a:ext cx="9905999" cy="3541714"/>
          </a:xfrm>
        </p:spPr>
        <p:txBody>
          <a:bodyPr>
            <a:normAutofit fontScale="92500" lnSpcReduction="10000"/>
          </a:bodyPr>
          <a:lstStyle/>
          <a:p>
            <a:pPr marL="0" indent="0" algn="just">
              <a:buNone/>
            </a:pPr>
            <a:r>
              <a:rPr lang="es-CO" dirty="0" smtClean="0">
                <a:solidFill>
                  <a:schemeClr val="bg1"/>
                </a:solidFill>
                <a:latin typeface="Arial" panose="020B0604020202020204" pitchFamily="34" charset="0"/>
                <a:cs typeface="Arial" panose="020B0604020202020204" pitchFamily="34" charset="0"/>
              </a:rPr>
              <a:t>Esta noticia pertenece al nivel básico 1, porque contiene una estructura lineal que permite al lector seguir ordenadamente la información que en el se expone, pues en el inicio del artículo se da respuesta a las 5 </a:t>
            </a:r>
            <a:r>
              <a:rPr lang="es-CO" dirty="0">
                <a:solidFill>
                  <a:schemeClr val="bg1"/>
                </a:solidFill>
                <a:latin typeface="Arial" panose="020B0604020202020204" pitchFamily="34" charset="0"/>
                <a:cs typeface="Arial" panose="020B0604020202020204" pitchFamily="34" charset="0"/>
              </a:rPr>
              <a:t>o</a:t>
            </a:r>
            <a:r>
              <a:rPr lang="es-CO" dirty="0" smtClean="0">
                <a:solidFill>
                  <a:schemeClr val="bg1"/>
                </a:solidFill>
                <a:latin typeface="Arial" panose="020B0604020202020204" pitchFamily="34" charset="0"/>
                <a:cs typeface="Arial" panose="020B0604020202020204" pitchFamily="34" charset="0"/>
              </a:rPr>
              <a:t> 6 W para contextualizarlo sobre el tema de relevancia a tratar en determinado momento que afecta a la sociedad.</a:t>
            </a:r>
            <a:endParaRPr lang="es-CO" dirty="0" smtClean="0">
              <a:latin typeface="Arial" panose="020B0604020202020204" pitchFamily="34" charset="0"/>
              <a:cs typeface="Arial" panose="020B0604020202020204" pitchFamily="34" charset="0"/>
            </a:endParaRPr>
          </a:p>
          <a:p>
            <a:pPr marL="0" indent="0">
              <a:buNone/>
            </a:pPr>
            <a:r>
              <a:rPr lang="es-CO" u="sng" dirty="0" smtClean="0">
                <a:solidFill>
                  <a:schemeClr val="bg1"/>
                </a:solidFill>
                <a:latin typeface="Arial" panose="020B0604020202020204" pitchFamily="34" charset="0"/>
                <a:cs typeface="Arial" panose="020B0604020202020204" pitchFamily="34" charset="0"/>
                <a:hlinkClick r:id="rId2"/>
              </a:rPr>
              <a:t> </a:t>
            </a:r>
            <a:r>
              <a:rPr lang="es-CO" sz="1900" u="sng" dirty="0" smtClean="0">
                <a:solidFill>
                  <a:schemeClr val="bg1"/>
                </a:solidFill>
                <a:latin typeface="Arial" panose="020B0604020202020204" pitchFamily="34" charset="0"/>
                <a:cs typeface="Arial" panose="020B0604020202020204" pitchFamily="34" charset="0"/>
                <a:hlinkClick r:id="rId2"/>
              </a:rPr>
              <a:t>FUENTE: http</a:t>
            </a:r>
            <a:r>
              <a:rPr lang="es-CO" sz="1900" u="sng" dirty="0">
                <a:solidFill>
                  <a:schemeClr val="bg1"/>
                </a:solidFill>
                <a:latin typeface="Arial" panose="020B0604020202020204" pitchFamily="34" charset="0"/>
                <a:cs typeface="Arial" panose="020B0604020202020204" pitchFamily="34" charset="0"/>
                <a:hlinkClick r:id="rId2"/>
              </a:rPr>
              <a:t>://</a:t>
            </a:r>
            <a:r>
              <a:rPr lang="es-CO" sz="1900" u="sng" dirty="0" smtClean="0">
                <a:solidFill>
                  <a:schemeClr val="bg1"/>
                </a:solidFill>
                <a:latin typeface="Arial" panose="020B0604020202020204" pitchFamily="34" charset="0"/>
                <a:cs typeface="Arial" panose="020B0604020202020204" pitchFamily="34" charset="0"/>
                <a:hlinkClick r:id="rId2"/>
              </a:rPr>
              <a:t>www.elcolombiano.com/BancoConocimiento/O/ocho_menores_que_ingirieron_alcohol_industrial_podrian_perder_la_vision/ocho_menores_que_ingirieron_alcohol_industrial_podrian_perder_la_vision.asp</a:t>
            </a:r>
            <a:r>
              <a:rPr lang="es-CO" sz="1900" u="sng" dirty="0" smtClean="0">
                <a:solidFill>
                  <a:schemeClr val="bg1"/>
                </a:solidFill>
                <a:latin typeface="Arial" panose="020B0604020202020204" pitchFamily="34" charset="0"/>
                <a:cs typeface="Arial" panose="020B0604020202020204" pitchFamily="34" charset="0"/>
              </a:rPr>
              <a:t> </a:t>
            </a:r>
            <a:r>
              <a:rPr lang="es-CO" sz="1900" u="sng" dirty="0" smtClean="0">
                <a:latin typeface="Arial" panose="020B0604020202020204" pitchFamily="34" charset="0"/>
                <a:cs typeface="Arial" panose="020B0604020202020204" pitchFamily="34" charset="0"/>
              </a:rPr>
              <a:t> </a:t>
            </a:r>
            <a:endParaRPr lang="es-CO"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3747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431481"/>
            <a:ext cx="9905998" cy="1478570"/>
          </a:xfrm>
        </p:spPr>
        <p:txBody>
          <a:bodyPr/>
          <a:lstStyle/>
          <a:p>
            <a:pPr algn="ctr"/>
            <a:r>
              <a:rPr lang="es-CO" dirty="0" smtClean="0">
                <a:solidFill>
                  <a:schemeClr val="bg1"/>
                </a:solidFill>
                <a:latin typeface="Algerian" panose="04020705040A02060702" pitchFamily="82" charset="0"/>
              </a:rPr>
              <a:t>Texto lineal dividido temáticamente</a:t>
            </a:r>
            <a:endParaRPr lang="es-CO" dirty="0">
              <a:solidFill>
                <a:schemeClr val="bg1"/>
              </a:solidFill>
              <a:latin typeface="Algerian" panose="04020705040A02060702" pitchFamily="82" charset="0"/>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5977" y="1754987"/>
            <a:ext cx="3347459" cy="442980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082" y="1735783"/>
            <a:ext cx="3395146" cy="444900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729158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62194" y="1407823"/>
            <a:ext cx="9905999" cy="3541714"/>
          </a:xfrm>
        </p:spPr>
        <p:txBody>
          <a:bodyPr>
            <a:normAutofit fontScale="92500"/>
          </a:bodyPr>
          <a:lstStyle/>
          <a:p>
            <a:pPr marL="0" indent="0" algn="just">
              <a:buNone/>
            </a:pPr>
            <a:r>
              <a:rPr lang="es-CO" sz="2200" dirty="0" smtClean="0">
                <a:solidFill>
                  <a:schemeClr val="bg1"/>
                </a:solidFill>
                <a:latin typeface="Arial" panose="020B0604020202020204" pitchFamily="34" charset="0"/>
                <a:cs typeface="Arial" panose="020B0604020202020204" pitchFamily="34" charset="0"/>
              </a:rPr>
              <a:t>En esta noticia, se evidencia el nivel 2 de la pirámide invertida, porque  el autor divide la noticia en subtítulos que le permite al lector obtener mas información sobre el tema, además de darle la oportunidad de elegir sobre el subtema que mas le interesa sobre la información que complemente el articulo noticioso, sin necesidad de realizar una lectura lineal del contenido expuesto en determinado medio de comunicación.</a:t>
            </a:r>
            <a:endParaRPr lang="es-CO" sz="2200" dirty="0">
              <a:solidFill>
                <a:schemeClr val="bg1"/>
              </a:solidFill>
              <a:latin typeface="Arial" panose="020B0604020202020204" pitchFamily="34" charset="0"/>
              <a:cs typeface="Arial" panose="020B0604020202020204" pitchFamily="34" charset="0"/>
            </a:endParaRPr>
          </a:p>
          <a:p>
            <a:r>
              <a:rPr lang="es-CO" dirty="0" smtClean="0">
                <a:solidFill>
                  <a:schemeClr val="bg1"/>
                </a:solidFill>
              </a:rPr>
              <a:t>FUENTE:</a:t>
            </a:r>
          </a:p>
          <a:p>
            <a:pPr marL="0" indent="0">
              <a:buNone/>
            </a:pPr>
            <a:r>
              <a:rPr lang="es-CO" sz="1800" u="sng" dirty="0">
                <a:latin typeface="Arial" panose="020B0604020202020204" pitchFamily="34" charset="0"/>
                <a:cs typeface="Arial" panose="020B0604020202020204" pitchFamily="34" charset="0"/>
                <a:hlinkClick r:id="rId2"/>
              </a:rPr>
              <a:t>http://www.elcolombiano.com/BancoConocimiento/H/habitantes_de_la_calle_estarian_atracando_en_la_regional_amenazando_con_piedras/habitantes_de_la_calle_estarian_atracando_en_la_regional_amenazando_con_piedras.asp</a:t>
            </a:r>
            <a:endParaRPr lang="es-CO"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1076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solidFill>
                  <a:schemeClr val="bg1"/>
                </a:solidFill>
                <a:latin typeface="Algerian" panose="04020705040A02060702" pitchFamily="82" charset="0"/>
              </a:rPr>
              <a:t>Texto lineal dividido en subtemas que aparecen en diferentes páginas web</a:t>
            </a:r>
            <a:endParaRPr lang="es-CO" dirty="0">
              <a:solidFill>
                <a:schemeClr val="bg1"/>
              </a:solidFill>
              <a:latin typeface="Algerian" panose="04020705040A02060702" pitchFamily="82" charset="0"/>
            </a:endParaRPr>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7972" y="2097088"/>
            <a:ext cx="4787999" cy="243493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0174" y="3635761"/>
            <a:ext cx="5247237" cy="246129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111507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9848" y="1719551"/>
            <a:ext cx="9905999" cy="3541714"/>
          </a:xfrm>
        </p:spPr>
        <p:txBody>
          <a:bodyPr/>
          <a:lstStyle/>
          <a:p>
            <a:r>
              <a:rPr lang="es-CO" sz="2000" dirty="0" smtClean="0">
                <a:solidFill>
                  <a:schemeClr val="bg1"/>
                </a:solidFill>
                <a:latin typeface="Arial" panose="020B0604020202020204" pitchFamily="34" charset="0"/>
                <a:cs typeface="Arial" panose="020B0604020202020204" pitchFamily="34" charset="0"/>
              </a:rPr>
              <a:t>Este artículo, evidencia el nivel básico 3 de la pirámide invertida, porque contiene información sobre un tema en específico( Venezuela) y las diversas problemáticas que se  han evidenciado en este lugar en la actualidad. Además presenta diversos link que permiten ampliar los datos expuestos en el archivo multimedia, dándole la oportunidad al lector de  desplazándose a diversas paginas web que tiene relación con el contenido</a:t>
            </a:r>
            <a:r>
              <a:rPr lang="es-CO" dirty="0" smtClean="0">
                <a:solidFill>
                  <a:schemeClr val="bg1"/>
                </a:solidFill>
              </a:rPr>
              <a:t>.</a:t>
            </a:r>
          </a:p>
          <a:p>
            <a:r>
              <a:rPr lang="es-CO" dirty="0" smtClean="0">
                <a:solidFill>
                  <a:schemeClr val="bg1"/>
                </a:solidFill>
              </a:rPr>
              <a:t>FUENTE: </a:t>
            </a:r>
            <a:r>
              <a:rPr lang="es-CO" sz="2000" u="sng" dirty="0">
                <a:hlinkClick r:id="rId2"/>
              </a:rPr>
              <a:t>http://www.eltiempo.com/Multimedia/especiales/conflictoenvenezuela/B</a:t>
            </a:r>
            <a:r>
              <a:rPr lang="es-CO" sz="2000" dirty="0"/>
              <a:t> </a:t>
            </a:r>
            <a:endParaRPr lang="es-CO" sz="2000" dirty="0"/>
          </a:p>
        </p:txBody>
      </p:sp>
    </p:spTree>
    <p:extLst>
      <p:ext uri="{BB962C8B-B14F-4D97-AF65-F5344CB8AC3E}">
        <p14:creationId xmlns:p14="http://schemas.microsoft.com/office/powerpoint/2010/main" val="42498982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TC104033919[[fn=Circuito]]</Template>
  <TotalTime>46</TotalTime>
  <Words>257</Words>
  <Application>Microsoft Office PowerPoint</Application>
  <PresentationFormat>Panorámica</PresentationFormat>
  <Paragraphs>13</Paragraphs>
  <Slides>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Algerian</vt:lpstr>
      <vt:lpstr>Arial</vt:lpstr>
      <vt:lpstr>Trebuchet MS</vt:lpstr>
      <vt:lpstr>Tw Cen MT</vt:lpstr>
      <vt:lpstr>Circuito</vt:lpstr>
      <vt:lpstr>Niveles básicos de la pirámide invertida</vt:lpstr>
      <vt:lpstr>Texto lineal colocado en una misma pagina</vt:lpstr>
      <vt:lpstr>Presentación de PowerPoint</vt:lpstr>
      <vt:lpstr>Texto lineal dividido temáticamente</vt:lpstr>
      <vt:lpstr>Presentación de PowerPoint</vt:lpstr>
      <vt:lpstr>Texto lineal dividido en subtemas que aparecen en diferentes páginas web</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Niveles básicos de la pirámide invertida</dc:title>
  <dc:creator>1</dc:creator>
  <cp:lastModifiedBy>1</cp:lastModifiedBy>
  <cp:revision>7</cp:revision>
  <dcterms:created xsi:type="dcterms:W3CDTF">2014-03-12T15:52:29Z</dcterms:created>
  <dcterms:modified xsi:type="dcterms:W3CDTF">2014-03-12T16:38:58Z</dcterms:modified>
</cp:coreProperties>
</file>